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9"/>
  </p:notesMasterIdLst>
  <p:sldIdLst>
    <p:sldId id="269" r:id="rId2"/>
    <p:sldId id="277" r:id="rId3"/>
    <p:sldId id="280" r:id="rId4"/>
    <p:sldId id="279" r:id="rId5"/>
    <p:sldId id="267" r:id="rId6"/>
    <p:sldId id="256" r:id="rId7"/>
    <p:sldId id="257" r:id="rId8"/>
    <p:sldId id="258" r:id="rId9"/>
    <p:sldId id="264" r:id="rId10"/>
    <p:sldId id="259" r:id="rId11"/>
    <p:sldId id="260" r:id="rId12"/>
    <p:sldId id="262" r:id="rId13"/>
    <p:sldId id="272" r:id="rId14"/>
    <p:sldId id="274" r:id="rId15"/>
    <p:sldId id="283" r:id="rId16"/>
    <p:sldId id="286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84" d="100"/>
          <a:sy n="84" d="100"/>
        </p:scale>
        <p:origin x="142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9441-39B3-42D9-8BA2-5332B8EA156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207F-61BB-4468-A2CD-6D9AB4A49C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2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207F-61BB-4468-A2CD-6D9AB4A49C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7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207F-61BB-4468-A2CD-6D9AB4A49C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207F-61BB-4468-A2CD-6D9AB4A49C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3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8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8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4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9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8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9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515100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517"/>
          </a:xfrm>
        </p:spPr>
        <p:txBody>
          <a:bodyPr/>
          <a:lstStyle/>
          <a:p>
            <a:pPr algn="ctr">
              <a:buNone/>
            </a:pPr>
            <a:endParaRPr lang="ru-RU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«Генеалогическое древо»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нравственно- патриотического воспитания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pPr algn="ctr">
              <a:buNone/>
            </a:pP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нравственно-патриотического воспитания в рамках реализации ФГОС ДО</a:t>
            </a:r>
          </a:p>
          <a:p>
            <a:pPr algn="ctr">
              <a:buNone/>
            </a:pPr>
            <a:endParaRPr lang="ru-RU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720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48680"/>
            <a:ext cx="79248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каждой семьи – её родословие – часто именно так, в виде дерева и представляют. А дерево это именуют по – старинному 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Родословное древо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Генеалогическое древо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772816"/>
            <a:ext cx="6224736" cy="441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Схема родства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 lvl="2" algn="just">
              <a:buFont typeface="Wingdings" pitchFamily="2" charset="2"/>
              <a:buChar char="Ø"/>
            </a:pPr>
            <a:r>
              <a:rPr lang="ru-RU" sz="4800" dirty="0" smtClean="0"/>
              <a:t>  </a:t>
            </a:r>
            <a:r>
              <a:rPr lang="ru-RU" sz="4800" dirty="0" err="1" smtClean="0"/>
              <a:t>Я,я,я,я,я,я,я</a:t>
            </a:r>
            <a:r>
              <a:rPr lang="ru-RU" sz="4800" dirty="0" smtClean="0"/>
              <a:t> – 7 раз по (Я) =</a:t>
            </a:r>
          </a:p>
          <a:p>
            <a:pPr algn="just">
              <a:buNone/>
            </a:pPr>
            <a:r>
              <a:rPr lang="ru-RU" sz="7200" b="1" i="1" dirty="0" smtClean="0"/>
              <a:t>                семья</a:t>
            </a:r>
          </a:p>
          <a:p>
            <a:endParaRPr lang="ru-RU" sz="3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810000" y="1295400"/>
            <a:ext cx="1066800" cy="914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929322" y="1571612"/>
            <a:ext cx="1676400" cy="838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Папа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(Я)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066800" y="1752600"/>
            <a:ext cx="16002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Мама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(Я)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28600" y="3200400"/>
            <a:ext cx="1828800" cy="1066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Дедушка</a:t>
            </a:r>
            <a:r>
              <a:rPr lang="ru-RU" sz="3600" dirty="0" smtClean="0"/>
              <a:t> </a:t>
            </a:r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(Я)</a:t>
            </a:r>
            <a:endParaRPr lang="ru-RU" sz="36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438400" y="3200400"/>
            <a:ext cx="1828800" cy="1066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Бабушка</a:t>
            </a:r>
            <a:r>
              <a:rPr lang="ru-RU" sz="2800" dirty="0" smtClean="0">
                <a:solidFill>
                  <a:srgbClr val="FF0000"/>
                </a:solidFill>
              </a:rPr>
              <a:t> (Я)</a:t>
            </a:r>
            <a:endParaRPr lang="ru-RU" sz="2800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800600" y="3200400"/>
            <a:ext cx="1905000" cy="1066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Дедушка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(Я)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010400" y="3200400"/>
            <a:ext cx="1752600" cy="1066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Бабушка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(Я)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13" idx="1"/>
            <a:endCxn id="15" idx="3"/>
          </p:cNvCxnSpPr>
          <p:nvPr/>
        </p:nvCxnSpPr>
        <p:spPr>
          <a:xfrm flipH="1">
            <a:off x="2667000" y="17526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  <a:endCxn id="18" idx="0"/>
          </p:cNvCxnSpPr>
          <p:nvPr/>
        </p:nvCxnSpPr>
        <p:spPr>
          <a:xfrm rot="5400000">
            <a:off x="5865017" y="2297895"/>
            <a:ext cx="790588" cy="1014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2"/>
            <a:endCxn id="19" idx="0"/>
          </p:cNvCxnSpPr>
          <p:nvPr/>
        </p:nvCxnSpPr>
        <p:spPr>
          <a:xfrm rot="16200000" flipH="1">
            <a:off x="6931817" y="2245517"/>
            <a:ext cx="790588" cy="1119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2"/>
            <a:endCxn id="16" idx="0"/>
          </p:cNvCxnSpPr>
          <p:nvPr/>
        </p:nvCxnSpPr>
        <p:spPr>
          <a:xfrm flipH="1">
            <a:off x="1143000" y="2514600"/>
            <a:ext cx="723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2"/>
            <a:endCxn id="17" idx="0"/>
          </p:cNvCxnSpPr>
          <p:nvPr/>
        </p:nvCxnSpPr>
        <p:spPr>
          <a:xfrm>
            <a:off x="1866900" y="2514600"/>
            <a:ext cx="1485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3" idx="3"/>
            <a:endCxn id="14" idx="1"/>
          </p:cNvCxnSpPr>
          <p:nvPr/>
        </p:nvCxnSpPr>
        <p:spPr>
          <a:xfrm>
            <a:off x="4876800" y="1752600"/>
            <a:ext cx="1052522" cy="23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" name="Содержимое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19600" y="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1461" y="579968"/>
            <a:ext cx="10668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Мама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381000"/>
            <a:ext cx="914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Папа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1752600"/>
            <a:ext cx="1295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Бабушка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600200"/>
            <a:ext cx="1295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Дедушка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1676400"/>
            <a:ext cx="1295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Дедушка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391400" y="1905000"/>
            <a:ext cx="12954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Бабушка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91000"/>
            <a:ext cx="1524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Прадедушка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5334000"/>
            <a:ext cx="1676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Прабабушка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>
            <a:stCxn id="6" idx="2"/>
            <a:endCxn id="8" idx="0"/>
          </p:cNvCxnSpPr>
          <p:nvPr/>
        </p:nvCxnSpPr>
        <p:spPr>
          <a:xfrm>
            <a:off x="2304861" y="1113368"/>
            <a:ext cx="1009839" cy="639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5334000" y="3810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115050" y="1123950"/>
            <a:ext cx="5334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  <a:endCxn id="12" idx="0"/>
          </p:cNvCxnSpPr>
          <p:nvPr/>
        </p:nvCxnSpPr>
        <p:spPr>
          <a:xfrm rot="5400000">
            <a:off x="-19050" y="2990850"/>
            <a:ext cx="19812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3" idx="0"/>
          </p:cNvCxnSpPr>
          <p:nvPr/>
        </p:nvCxnSpPr>
        <p:spPr>
          <a:xfrm rot="16200000" flipH="1">
            <a:off x="-57150" y="3448050"/>
            <a:ext cx="312420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2"/>
            <a:endCxn id="102" idx="0"/>
          </p:cNvCxnSpPr>
          <p:nvPr/>
        </p:nvCxnSpPr>
        <p:spPr>
          <a:xfrm rot="5400000">
            <a:off x="2571750" y="2305050"/>
            <a:ext cx="685800" cy="800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2"/>
          </p:cNvCxnSpPr>
          <p:nvPr/>
        </p:nvCxnSpPr>
        <p:spPr>
          <a:xfrm rot="16200000" flipH="1">
            <a:off x="2686050" y="2990850"/>
            <a:ext cx="16002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2"/>
            <a:endCxn id="115" idx="0"/>
          </p:cNvCxnSpPr>
          <p:nvPr/>
        </p:nvCxnSpPr>
        <p:spPr>
          <a:xfrm rot="16200000" flipH="1">
            <a:off x="6991350" y="3562350"/>
            <a:ext cx="23622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  <a:endCxn id="114" idx="0"/>
          </p:cNvCxnSpPr>
          <p:nvPr/>
        </p:nvCxnSpPr>
        <p:spPr>
          <a:xfrm rot="5400000">
            <a:off x="7372350" y="2381250"/>
            <a:ext cx="533400" cy="800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0" idx="2"/>
            <a:endCxn id="113" idx="0"/>
          </p:cNvCxnSpPr>
          <p:nvPr/>
        </p:nvCxnSpPr>
        <p:spPr>
          <a:xfrm rot="5400000">
            <a:off x="5048250" y="3257550"/>
            <a:ext cx="21336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2"/>
            <a:endCxn id="112" idx="0"/>
          </p:cNvCxnSpPr>
          <p:nvPr/>
        </p:nvCxnSpPr>
        <p:spPr>
          <a:xfrm rot="5400000">
            <a:off x="5276850" y="2038350"/>
            <a:ext cx="68580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право 55"/>
          <p:cNvSpPr/>
          <p:nvPr/>
        </p:nvSpPr>
        <p:spPr>
          <a:xfrm>
            <a:off x="8382000" y="6858000"/>
            <a:ext cx="76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>
            <a:stCxn id="5" idx="3"/>
            <a:endCxn id="7" idx="1"/>
          </p:cNvCxnSpPr>
          <p:nvPr/>
        </p:nvCxnSpPr>
        <p:spPr>
          <a:xfrm>
            <a:off x="5334000" y="457200"/>
            <a:ext cx="914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" idx="2"/>
            <a:endCxn id="11" idx="0"/>
          </p:cNvCxnSpPr>
          <p:nvPr/>
        </p:nvCxnSpPr>
        <p:spPr>
          <a:xfrm rot="16200000" flipH="1">
            <a:off x="6991350" y="857250"/>
            <a:ext cx="762000" cy="1333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5" idx="1"/>
            <a:endCxn id="6" idx="0"/>
          </p:cNvCxnSpPr>
          <p:nvPr/>
        </p:nvCxnSpPr>
        <p:spPr>
          <a:xfrm flipH="1">
            <a:off x="2304861" y="457200"/>
            <a:ext cx="2114739" cy="1227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" idx="2"/>
            <a:endCxn id="9" idx="0"/>
          </p:cNvCxnSpPr>
          <p:nvPr/>
        </p:nvCxnSpPr>
        <p:spPr>
          <a:xfrm flipH="1">
            <a:off x="1181100" y="1113368"/>
            <a:ext cx="1123761" cy="486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1752600" y="3048000"/>
            <a:ext cx="1524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Прадедушка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895600" y="3962400"/>
            <a:ext cx="1676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Прабабушка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43400" y="2895600"/>
            <a:ext cx="15240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Прадедушка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257800" y="4343400"/>
            <a:ext cx="1676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Прабабушка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477000" y="3048000"/>
            <a:ext cx="15240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Прадедушка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467600" y="4876800"/>
            <a:ext cx="1676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Прабабушка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Что является опорой в жизни каждого человека?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19204"/>
            <a:ext cx="8229600" cy="41053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Любят тебя без особых причин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 то, что ты -  внук,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 то, что ты – сын,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 то, </a:t>
            </a:r>
            <a:r>
              <a:rPr lang="ru-RU" dirty="0">
                <a:solidFill>
                  <a:schemeClr val="tx1"/>
                </a:solidFill>
              </a:rPr>
              <a:t>ч</a:t>
            </a:r>
            <a:r>
              <a:rPr lang="ru-RU" dirty="0" smtClean="0">
                <a:solidFill>
                  <a:schemeClr val="tx1"/>
                </a:solidFill>
              </a:rPr>
              <a:t>то малыш,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 то, что растёшь,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 то, что на маму и папу похож.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 эта любовь до конца твоих дней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Останется тайной опорой твоей.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В. Берестов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и пословицы о семье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62000"/>
            <a:ext cx="7467600" cy="5486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гостях хорошо, а дома лучше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дружной семье и в холод тепло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недружной семье добра не бывает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семье разлад, так и дому не рад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семье согласно, так идет дело прекрасно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 кого есть бабушка и дед, тот не ведает бед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Человек без семьи, что дерево без плодов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Что есть — вместе, чего нет — пополам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Родители трудолюбивы — и дети не ленивы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Отец наказывает, отец и хвалит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Дети родителям не судьи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Для внука дедушка — ум, а бабушка — душа.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9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5729"/>
            <a:ext cx="8460432" cy="880446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счастье,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удача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счастье, любовь и удача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летом поездки на дачу.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праздник, семейные даты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Подарки</a:t>
            </a:r>
            <a:r>
              <a:rPr lang="ru-RU" b="1" dirty="0">
                <a:solidFill>
                  <a:srgbClr val="0070C0"/>
                </a:solidFill>
              </a:rPr>
              <a:t>, покупки, приятные траты.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Рожденье </a:t>
            </a:r>
            <a:r>
              <a:rPr lang="ru-RU" b="1" dirty="0">
                <a:solidFill>
                  <a:srgbClr val="0070C0"/>
                </a:solidFill>
              </a:rPr>
              <a:t>детей, первый шаг, первый </a:t>
            </a:r>
            <a:r>
              <a:rPr lang="ru-RU" b="1" dirty="0" smtClean="0">
                <a:solidFill>
                  <a:srgbClr val="0070C0"/>
                </a:solidFill>
              </a:rPr>
              <a:t>лепет</a:t>
            </a: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Мечты </a:t>
            </a:r>
            <a:r>
              <a:rPr lang="ru-RU" b="1" dirty="0">
                <a:solidFill>
                  <a:srgbClr val="0070C0"/>
                </a:solidFill>
              </a:rPr>
              <a:t>о хорошем, волненье и трепет.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труд, друг о друге забота,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много домашней работы.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endParaRPr lang="ru-RU" b="1" dirty="0" smtClean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важно!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Семья </a:t>
            </a:r>
            <a:r>
              <a:rPr lang="ru-RU" b="1" dirty="0">
                <a:solidFill>
                  <a:srgbClr val="0070C0"/>
                </a:solidFill>
              </a:rPr>
              <a:t>– это сложно!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Но </a:t>
            </a:r>
            <a:r>
              <a:rPr lang="ru-RU" b="1" dirty="0">
                <a:solidFill>
                  <a:srgbClr val="0070C0"/>
                </a:solidFill>
              </a:rPr>
              <a:t>счастливо жить одному невозможно!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Всегда </a:t>
            </a:r>
            <a:r>
              <a:rPr lang="ru-RU" b="1" dirty="0">
                <a:solidFill>
                  <a:srgbClr val="0070C0"/>
                </a:solidFill>
              </a:rPr>
              <a:t>будьте вместе, любовь берегите,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Обиды </a:t>
            </a:r>
            <a:r>
              <a:rPr lang="ru-RU" b="1" dirty="0">
                <a:solidFill>
                  <a:srgbClr val="0070C0"/>
                </a:solidFill>
              </a:rPr>
              <a:t>и ссоры подальше </a:t>
            </a:r>
            <a:r>
              <a:rPr lang="ru-RU" b="1" dirty="0" smtClean="0">
                <a:solidFill>
                  <a:srgbClr val="0070C0"/>
                </a:solidFill>
              </a:rPr>
              <a:t>гоните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Хотим</a:t>
            </a:r>
            <a:r>
              <a:rPr lang="ru-RU" b="1" dirty="0">
                <a:solidFill>
                  <a:srgbClr val="0070C0"/>
                </a:solidFill>
              </a:rPr>
              <a:t>, чтоб про вас говорили друзья: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>
                <a:solidFill>
                  <a:srgbClr val="0070C0"/>
                </a:solidFill>
              </a:rPr>
              <a:t> Какая хорошая эта семья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(М. </a:t>
            </a:r>
            <a:r>
              <a:rPr lang="ru-RU" b="1" dirty="0" err="1" smtClean="0">
                <a:solidFill>
                  <a:srgbClr val="0070C0"/>
                </a:solidFill>
              </a:rPr>
              <a:t>Лангер</a:t>
            </a:r>
            <a:r>
              <a:rPr lang="ru-RU" b="1" dirty="0" smtClean="0">
                <a:solidFill>
                  <a:srgbClr val="0070C0"/>
                </a:solidFill>
              </a:rPr>
              <a:t>)                                      </a:t>
            </a:r>
            <a:endParaRPr lang="ru-RU" b="1" dirty="0">
              <a:solidFill>
                <a:srgbClr val="0070C0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b="1" dirty="0">
                <a:solidFill>
                  <a:srgbClr val="0070C0"/>
                </a:solidFill>
              </a:rPr>
              <a:t>                           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1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335846"/>
            <a:ext cx="7239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Вывод: 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В повседневной педагогической практике воспитатель должен стремиться, реализовывать задачи,  нравственно - патриотического воспитания  из цикла  «Моя семья», - это, прежде всего, формирование целостного представления о семье, семейных ценностях, традициях; расширение представления о родственных связях и отношениях; воспитание уважения ко всем членам семьи, к их деятельности; закрепление знания </a:t>
            </a:r>
            <a:r>
              <a:rPr lang="ru-RU" b="1" dirty="0" smtClean="0">
                <a:solidFill>
                  <a:srgbClr val="0070C0"/>
                </a:solidFill>
              </a:rPr>
              <a:t>имён, фамилий </a:t>
            </a:r>
            <a:r>
              <a:rPr lang="ru-RU" b="1" dirty="0">
                <a:solidFill>
                  <a:srgbClr val="0070C0"/>
                </a:solidFill>
              </a:rPr>
              <a:t>всех членов </a:t>
            </a:r>
            <a:r>
              <a:rPr lang="ru-RU" b="1" dirty="0" smtClean="0">
                <a:solidFill>
                  <a:srgbClr val="0070C0"/>
                </a:solidFill>
              </a:rPr>
              <a:t>семьи. 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На развитие и закрепление у дошкольника нравственно - патриотического воспитания  направлены все те методики, которые мы осветили в проведенной теме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«Генеалогическое древо». Однако необходимо заметить, что только метод изучения ребенком генеалогии рода объединяет и эффективно вовлекает семью ребенка в воспитательный процесс, что делает его наиболее привлекательным для ребенка, и как следствие наиболее эффективным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066799"/>
            <a:ext cx="7315200" cy="472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Желаю</a:t>
            </a: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 счастья вашим семьям.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918"/>
            <a:ext cx="7353299" cy="1500198"/>
          </a:xfrm>
        </p:spPr>
        <p:txBody>
          <a:bodyPr>
            <a:normAutofit fontScale="90000"/>
          </a:bodyPr>
          <a:lstStyle/>
          <a:p>
            <a:r>
              <a:rPr lang="ru-RU" sz="2200" b="1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Актуальность проблемы нравственно</a:t>
            </a:r>
            <a:r>
              <a:rPr lang="ru-RU" sz="2200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lang="ru-RU" sz="1800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— патриотического воспитания в условиях обновления образовательного процесса с учётом ФГОС ДО.</a:t>
            </a:r>
            <a:br>
              <a:rPr lang="ru-RU" sz="1800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357298"/>
            <a:ext cx="7858179" cy="6072230"/>
          </a:xfrm>
        </p:spPr>
        <p:txBody>
          <a:bodyPr>
            <a:normAutofit/>
          </a:bodyPr>
          <a:lstStyle/>
          <a:p>
            <a:pPr lvl="0" algn="just">
              <a:buClr>
                <a:srgbClr val="83992A"/>
              </a:buClr>
            </a:pPr>
            <a:endParaRPr lang="ru-RU" sz="1600" b="1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83992A"/>
              </a:buClr>
            </a:pPr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 патриотического воспитания подрастающего поколения -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актуальных задач нашего времени. У детей искажены представления о патриотизме, доброте, великодушии, семейных ценностях, родственных связях, любви к родному краю и его истории.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мало знают о родном посёлке, стране, особенностях народных традиций, часто равнодушны к близким людям, в том числе к товарищам по группе, редко сострадают чужому горю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цели и задачи дошкольного образования, которые через совокупность образовательных областей обеспечивают всестороннее личностное и познавательное развитие детей. Документ гласит, что содержание образовательных областей направлено на формирование общей культуры воспитанников, развития их нравственных, интеллектуальных, физических и эстетических качеств. Следовало бы особо выделить проблему развития «нравственных качеств».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29499" cy="14785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Цель нравственно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 патриотического воспитания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Патриотическое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ДОУ проводится с целью воспитания любви к отечеству, ответственного отношения к окружающей природе и людям, становления устойчивой связи поколений. Формирование этих ценностей происходит в результате целенаправленной, систематической работы с ребенком.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37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829282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Задачи нравственно-патриотического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524000"/>
            <a:ext cx="7754540" cy="5181600"/>
          </a:xfrm>
        </p:spPr>
        <p:txBody>
          <a:bodyPr>
            <a:normAutofit/>
          </a:bodyPr>
          <a:lstStyle/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заинтересованности русскими промыслами и традициями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 отношения ко всему живому, к окружающему миру, к природе родного края – и природе в целом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родному городу, улице, дому, к своей семье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ребенка о городах России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и уважительного отношения к труду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базовых представлений о правах человека 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государственными символами России – гербом, флагом, гимном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детях толерантного отношения к традициям других народов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гордости за достижения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7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33400"/>
            <a:ext cx="73152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надо знать свои корни. Тогда и воздух, которым он дышит, будет целебен и вкусен, и земля, на которой стоят его ноги, будет дороже, и все, что будет выходить из его рук, будет овеяно мастерством его предшественников, красотой, накопленной в веках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Песков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невозможно понять подлинный смысл настоящего и цели будущего»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А. М. Горький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5733256"/>
            <a:ext cx="8978439" cy="648072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СЕМЬЯ- ГРУППА КРОВНЫХ РОДСТВЕННИКОВ, ЖИВУЩИХ ВМЕСТЕ.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229600" cy="1600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4"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Родословная- это перечень поколений одного рода.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Род- ряд поколений, происходящих от одного предка.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Предок- это древний предшественник по роду.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76400"/>
            <a:ext cx="6903028" cy="38347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76672"/>
            <a:ext cx="8229600" cy="1656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 – не только те, кто живёт сейчас. Это и те, кто жил до вас и даже задолго до ваших родителей.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8305800" cy="4572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представить род как большое ветвистое дерево, корнями этого дерева будут основатели рода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715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973981"/>
          </a:xfrm>
        </p:spPr>
        <p:txBody>
          <a:bodyPr>
            <a:noAutofit/>
          </a:bodyPr>
          <a:lstStyle/>
          <a:p>
            <a:r>
              <a:rPr lang="ru-RU" sz="2800" dirty="0"/>
              <a:t>У каждого дедушки и у каждой бабушки тоже были свои родители то есть прабабушки и прадедушки и так далее.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3040" y="2420888"/>
            <a:ext cx="6537920" cy="457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Pictures\семь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73"/>
            <a:ext cx="7162800" cy="4345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836</TotalTime>
  <Words>857</Words>
  <Application>Microsoft Office PowerPoint</Application>
  <PresentationFormat>Экран (4:3)</PresentationFormat>
  <Paragraphs>149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Актуальность проблемы нравственно — патриотического воспитания в условиях обновления образовательного процесса с учётом ФГОС ДО. </vt:lpstr>
      <vt:lpstr>Цель нравственно -  патриотического воспитания </vt:lpstr>
      <vt:lpstr>Задачи нравственно-патриотического воспитания</vt:lpstr>
      <vt:lpstr>Презентация PowerPoint</vt:lpstr>
      <vt:lpstr>СЕМЬЯ- ГРУППА КРОВНЫХ РОДСТВЕННИКОВ, ЖИВУЩИХ ВМЕСТЕ.</vt:lpstr>
      <vt:lpstr>Презентация PowerPoint</vt:lpstr>
      <vt:lpstr>Презентация PowerPoint</vt:lpstr>
      <vt:lpstr>У каждого дедушки и у каждой бабушки тоже были свои родители то есть прабабушки и прадедушки и так далее. </vt:lpstr>
      <vt:lpstr>Презентация PowerPoint</vt:lpstr>
      <vt:lpstr>Схема родства</vt:lpstr>
      <vt:lpstr>Презентация PowerPoint</vt:lpstr>
      <vt:lpstr>Что является опорой в жизни каждого человека?</vt:lpstr>
      <vt:lpstr>Поговорки и пословицы о семье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Родословие</dc:title>
  <dc:creator>Наташа</dc:creator>
  <cp:lastModifiedBy>ADMIN</cp:lastModifiedBy>
  <cp:revision>103</cp:revision>
  <dcterms:modified xsi:type="dcterms:W3CDTF">2022-01-24T06:06:10Z</dcterms:modified>
</cp:coreProperties>
</file>